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65" r:id="rId4"/>
    <p:sldId id="257" r:id="rId5"/>
    <p:sldId id="259" r:id="rId6"/>
    <p:sldId id="258" r:id="rId7"/>
    <p:sldId id="263" r:id="rId8"/>
    <p:sldId id="264"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85467" autoAdjust="0"/>
  </p:normalViewPr>
  <p:slideViewPr>
    <p:cSldViewPr snapToGrid="0">
      <p:cViewPr varScale="1">
        <p:scale>
          <a:sx n="82" d="100"/>
          <a:sy n="82" d="100"/>
        </p:scale>
        <p:origin x="72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46C53-BD8B-4BD2-95A8-9E73EDEEE4E7}"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F9148-8C23-4CEA-97AB-EB676124F84D}" type="slidenum">
              <a:rPr lang="en-US" smtClean="0"/>
              <a:t>‹#›</a:t>
            </a:fld>
            <a:endParaRPr lang="en-US"/>
          </a:p>
        </p:txBody>
      </p:sp>
    </p:spTree>
    <p:extLst>
      <p:ext uri="{BB962C8B-B14F-4D97-AF65-F5344CB8AC3E}">
        <p14:creationId xmlns:p14="http://schemas.microsoft.com/office/powerpoint/2010/main" val="11100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opensourceshakespeare.org/sta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lic.tableau.com/en-us/s/gall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32323"/>
                </a:solidFill>
                <a:effectLst/>
                <a:latin typeface="Atlas Grotesk Web"/>
              </a:rPr>
              <a:t>Literary elites love to rep Shakespeare’s vocabulary: across his entire corpus, he </a:t>
            </a:r>
            <a:r>
              <a:rPr lang="en-US" b="0" i="0" u="sng" dirty="0">
                <a:solidFill>
                  <a:srgbClr val="232323"/>
                </a:solidFill>
                <a:effectLst/>
                <a:latin typeface="inherit"/>
                <a:hlinkClick r:id="rId3"/>
              </a:rPr>
              <a:t>uses 28,829 words</a:t>
            </a:r>
            <a:r>
              <a:rPr lang="en-US" b="0" i="0" dirty="0">
                <a:solidFill>
                  <a:srgbClr val="232323"/>
                </a:solidFill>
                <a:effectLst/>
                <a:latin typeface="Atlas Grotesk Web"/>
              </a:rPr>
              <a:t>, suggesting he knew over 100,000 words and arguably had the largest vocabulary, ever.</a:t>
            </a:r>
          </a:p>
          <a:p>
            <a:pPr algn="l" fontAlgn="base"/>
            <a:r>
              <a:rPr lang="en-US" b="0" i="0" dirty="0">
                <a:solidFill>
                  <a:srgbClr val="232323"/>
                </a:solidFill>
                <a:effectLst/>
                <a:latin typeface="Atlas Grotesk Web"/>
              </a:rPr>
              <a:t>I decided to compare this data point against the most famous artists in hip hop. I used each artist’s first 35,000 lyrics. That way, prolific artists, such as Jay-Z, could be compared to newer artists, such as Drake.</a:t>
            </a:r>
          </a:p>
          <a:p>
            <a:endParaRPr lang="en-US" dirty="0"/>
          </a:p>
        </p:txBody>
      </p:sp>
      <p:sp>
        <p:nvSpPr>
          <p:cNvPr id="4" name="Slide Number Placeholder 3"/>
          <p:cNvSpPr>
            <a:spLocks noGrp="1"/>
          </p:cNvSpPr>
          <p:nvPr>
            <p:ph type="sldNum" sz="quarter" idx="5"/>
          </p:nvPr>
        </p:nvSpPr>
        <p:spPr/>
        <p:txBody>
          <a:bodyPr/>
          <a:lstStyle/>
          <a:p>
            <a:fld id="{A6FF9148-8C23-4CEA-97AB-EB676124F84D}" type="slidenum">
              <a:rPr lang="en-US" smtClean="0"/>
              <a:t>3</a:t>
            </a:fld>
            <a:endParaRPr lang="en-US"/>
          </a:p>
        </p:txBody>
      </p:sp>
    </p:spTree>
    <p:extLst>
      <p:ext uri="{BB962C8B-B14F-4D97-AF65-F5344CB8AC3E}">
        <p14:creationId xmlns:p14="http://schemas.microsoft.com/office/powerpoint/2010/main" val="336283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24242"/>
                </a:solidFill>
                <a:effectLst/>
                <a:latin typeface="Gartner sans"/>
              </a:rPr>
              <a:t>Tableau is a Leader in this Magic Quadrant. It offers a visual-based exploration experience that enables business users to access, prepare, analyze and present findings in their data. It has powerful marketing and expanded enterprise product capabilities, but the integration of Salesforce Einstein Analytics, now renamed Tableau CRM, remains a work in progress.</a:t>
            </a:r>
          </a:p>
          <a:p>
            <a:pPr algn="l"/>
            <a:r>
              <a:rPr lang="en-US" b="0" i="0" dirty="0">
                <a:solidFill>
                  <a:srgbClr val="424242"/>
                </a:solidFill>
                <a:effectLst/>
                <a:latin typeface="Gartner sans"/>
              </a:rPr>
              <a:t>In 2020, Tableau enhanced its data preparation and data management capabilities. For data preparation, it released enhanced data modeling capabilities, which make it easier to analyze data across multiple tables at different levels of detail by building relationships between tables with a simple in-browser visual experience. For data management, Tableau Prep Conductor and Tableau Catalog offer a cohesive experience for operating and automating data management and understanding data lineage. An Einstein Discovery dashboard extension, the first integrated product to bring the predictive modeling capabilities of Salesforce Einstein Analytics to the Tableau platform, is scheduled for release in March 2021.</a:t>
            </a:r>
          </a:p>
          <a:p>
            <a:endParaRPr lang="en-US" dirty="0"/>
          </a:p>
        </p:txBody>
      </p:sp>
      <p:sp>
        <p:nvSpPr>
          <p:cNvPr id="4" name="Slide Number Placeholder 3"/>
          <p:cNvSpPr>
            <a:spLocks noGrp="1"/>
          </p:cNvSpPr>
          <p:nvPr>
            <p:ph type="sldNum" sz="quarter" idx="5"/>
          </p:nvPr>
        </p:nvSpPr>
        <p:spPr/>
        <p:txBody>
          <a:bodyPr/>
          <a:lstStyle/>
          <a:p>
            <a:fld id="{A6FF9148-8C23-4CEA-97AB-EB676124F84D}" type="slidenum">
              <a:rPr lang="en-US" smtClean="0"/>
              <a:t>5</a:t>
            </a:fld>
            <a:endParaRPr lang="en-US"/>
          </a:p>
        </p:txBody>
      </p:sp>
    </p:spTree>
    <p:extLst>
      <p:ext uri="{BB962C8B-B14F-4D97-AF65-F5344CB8AC3E}">
        <p14:creationId xmlns:p14="http://schemas.microsoft.com/office/powerpoint/2010/main" val="252087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err="1"/>
              <a:t>Strengths</a:t>
            </a:r>
            <a:r>
              <a:rPr lang="en-US" b="0" dirty="0" err="1">
                <a:effectLst/>
                <a:latin typeface="Gartner sans"/>
              </a:rPr>
              <a:t>Analytics</a:t>
            </a:r>
            <a:r>
              <a:rPr lang="en-US" b="0" dirty="0">
                <a:effectLst/>
                <a:latin typeface="Gartner sans"/>
              </a:rPr>
              <a:t> user experience: </a:t>
            </a:r>
            <a:r>
              <a:rPr lang="en-US" dirty="0">
                <a:effectLst/>
                <a:latin typeface="Gartner sans"/>
              </a:rPr>
              <a:t>Although Tableau keeps adding new capabilities, it always maintains a sleek experience for users, so they can perform analysis seamlessly. Although visual-based exploration is highly commoditized in today’s market, Tableau can still differentiate itself by offering an intuitive analytics experience with richer capabilities based on its patented </a:t>
            </a:r>
            <a:r>
              <a:rPr lang="en-US" dirty="0" err="1">
                <a:effectLst/>
                <a:latin typeface="Gartner sans"/>
              </a:rPr>
              <a:t>VizQL</a:t>
            </a:r>
            <a:r>
              <a:rPr lang="en-US" dirty="0">
                <a:effectLst/>
                <a:latin typeface="Gartner sans"/>
              </a:rPr>
              <a:t> engine.</a:t>
            </a:r>
          </a:p>
          <a:p>
            <a:pPr>
              <a:buFont typeface="Arial" panose="020B0604020202020204" pitchFamily="34" charset="0"/>
              <a:buChar char="•"/>
            </a:pPr>
            <a:r>
              <a:rPr lang="en-US" b="0" dirty="0">
                <a:effectLst/>
                <a:latin typeface="Gartner sans"/>
              </a:rPr>
              <a:t>Customer enthusiasm:</a:t>
            </a:r>
            <a:r>
              <a:rPr lang="en-US" dirty="0">
                <a:effectLst/>
                <a:latin typeface="Gartner sans"/>
              </a:rPr>
              <a:t> Many customers demonstrate a fanlike attitude toward Tableau, as evidenced by the more than 145,000 people who attended its 2020 online user conference. Tableau Public, a free platform on which to publicly share and explore data visualizations online, has over 3 million interactive visualizations. A user-experience-focused design means that, particularly for users in analyst roles, Tableau’s offering is compelling and even enjoyable to use.</a:t>
            </a:r>
          </a:p>
          <a:p>
            <a:pPr>
              <a:buFont typeface="Arial" panose="020B0604020202020204" pitchFamily="34" charset="0"/>
              <a:buChar char="•"/>
            </a:pPr>
            <a:r>
              <a:rPr lang="en-US" b="0" dirty="0">
                <a:effectLst/>
                <a:latin typeface="Gartner sans"/>
              </a:rPr>
              <a:t>Salesforce opportunity:</a:t>
            </a:r>
            <a:r>
              <a:rPr lang="en-US" dirty="0">
                <a:effectLst/>
                <a:latin typeface="Gartner sans"/>
              </a:rPr>
              <a:t> The Tableau Viz Lightning web component offers a low-code experience to simplify the task of integrating Tableau visualizations into Salesforce. Work.com, Salesforce’s cloud offering to help organizations reopen workplaces safely and efficiently, uses the Tableau Viz Lightning web component to add a global COVID-19 tracker dashboard to the Workplace Command Center. The deeper integration of the MuleSoft data connector capabilities and a newly acquired Slack collaboration tool means that Salesforce clients have a strengthening set of reasons to consider Tableau.</a:t>
            </a:r>
          </a:p>
          <a:p>
            <a:pPr>
              <a:buFont typeface="Arial" panose="020B0604020202020204" pitchFamily="34" charset="0"/>
              <a:buChar char="•"/>
            </a:pPr>
            <a:r>
              <a:rPr lang="en-US" dirty="0" err="1"/>
              <a:t>Cautions</a:t>
            </a:r>
            <a:r>
              <a:rPr lang="en-US" b="0" dirty="0" err="1">
                <a:effectLst/>
                <a:latin typeface="Gartner sans"/>
              </a:rPr>
              <a:t>Not</a:t>
            </a:r>
            <a:r>
              <a:rPr lang="en-US" b="0" dirty="0">
                <a:effectLst/>
                <a:latin typeface="Gartner sans"/>
              </a:rPr>
              <a:t> cloud-native: </a:t>
            </a:r>
            <a:r>
              <a:rPr lang="en-US" dirty="0">
                <a:effectLst/>
                <a:latin typeface="Gartner sans"/>
              </a:rPr>
              <a:t>Tableau offers cloud-hosted solutions (Tableau Online and Tableau CRM), but the company’s heritage is in on-premises deployments, for which it has a massive installed base. Tableau does not have a cloud-native architecture for on-premises customers to embrace the cloud’s full benefits. Deployment of Tableau Server in a containerized infrastructure is not currently supported (but is planned for 2021). As such, beyond Tableau Online, it cannot utilize the cloud’s elasticity to automatically scale out in order to handle dynamic workloads.</a:t>
            </a:r>
          </a:p>
          <a:p>
            <a:pPr>
              <a:buFont typeface="Arial" panose="020B0604020202020204" pitchFamily="34" charset="0"/>
              <a:buChar char="•"/>
            </a:pPr>
            <a:r>
              <a:rPr lang="en-US" b="0" dirty="0">
                <a:effectLst/>
                <a:latin typeface="Gartner sans"/>
              </a:rPr>
              <a:t>Premium pricing:</a:t>
            </a:r>
            <a:r>
              <a:rPr lang="en-US" dirty="0">
                <a:effectLst/>
                <a:latin typeface="Gartner sans"/>
              </a:rPr>
              <a:t> Tableau’s pricing is an issue raised by users of Gartner’s client inquiry service. Compared with some of the cloud vendors in this market, Tableau is expensive. The addition of Tableau CRM for a list price of up to $150 per user per month may well increase the concern of customers who are considering scaling their deployments or acquiring new functions.</a:t>
            </a:r>
          </a:p>
          <a:p>
            <a:pPr>
              <a:buFont typeface="Arial" panose="020B0604020202020204" pitchFamily="34" charset="0"/>
              <a:buChar char="•"/>
            </a:pPr>
            <a:r>
              <a:rPr lang="en-US" b="0" dirty="0">
                <a:effectLst/>
                <a:latin typeface="Gartner sans"/>
              </a:rPr>
              <a:t>Integration challenges:</a:t>
            </a:r>
            <a:r>
              <a:rPr lang="en-US" dirty="0">
                <a:effectLst/>
                <a:latin typeface="Gartner sans"/>
              </a:rPr>
              <a:t> As is to be expected, the integration of Salesforce’s ABI capabilities with those of Tableau is taking time. Currently, users face a fragmented experience if they want to take advantage of the augmented analytics functions of the former Einstein Analytics while using the Tableau platform. Einstein Analytics’ strengths in automated data stories, key driver analysis, custom automation and explainable AI are not yet integrated into the Tableau user experience.</a:t>
            </a:r>
          </a:p>
        </p:txBody>
      </p:sp>
      <p:sp>
        <p:nvSpPr>
          <p:cNvPr id="4" name="Slide Number Placeholder 3"/>
          <p:cNvSpPr>
            <a:spLocks noGrp="1"/>
          </p:cNvSpPr>
          <p:nvPr>
            <p:ph type="sldNum" sz="quarter" idx="5"/>
          </p:nvPr>
        </p:nvSpPr>
        <p:spPr/>
        <p:txBody>
          <a:bodyPr/>
          <a:lstStyle/>
          <a:p>
            <a:fld id="{A6FF9148-8C23-4CEA-97AB-EB676124F84D}" type="slidenum">
              <a:rPr lang="en-US" smtClean="0"/>
              <a:t>6</a:t>
            </a:fld>
            <a:endParaRPr lang="en-US"/>
          </a:p>
        </p:txBody>
      </p:sp>
    </p:spTree>
    <p:extLst>
      <p:ext uri="{BB962C8B-B14F-4D97-AF65-F5344CB8AC3E}">
        <p14:creationId xmlns:p14="http://schemas.microsoft.com/office/powerpoint/2010/main" val="32932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Merriweather"/>
              </a:rPr>
              <a:t>Using data from the US Bureau of Labor Statistics, another Tableau Public </a:t>
            </a:r>
            <a:r>
              <a:rPr lang="en-US" b="0" i="0" u="none" strike="noStrike" dirty="0">
                <a:solidFill>
                  <a:srgbClr val="FF6D02"/>
                </a:solidFill>
                <a:effectLst/>
                <a:latin typeface="Merriweather"/>
                <a:hlinkClick r:id="rId3"/>
              </a:rPr>
              <a:t>“Viz of the Week”</a:t>
            </a:r>
            <a:r>
              <a:rPr lang="en-US" b="0" i="0" dirty="0">
                <a:solidFill>
                  <a:srgbClr val="333333"/>
                </a:solidFill>
                <a:effectLst/>
                <a:latin typeface="Merriweather"/>
              </a:rPr>
              <a:t> by Justin Davis, demonstrates the percentage of all US hourly workers that earn minimum wage or less. Each map in the set of small multiples provides a yearly snapshot of minimum wage workers going as far back as 2002. When you hover over a state, the percentage of workers for that area is noted and looking year-by-year, state-by-state you can see if there is an upward or downward trend.</a:t>
            </a:r>
            <a:endParaRPr lang="en-US" dirty="0"/>
          </a:p>
        </p:txBody>
      </p:sp>
      <p:sp>
        <p:nvSpPr>
          <p:cNvPr id="4" name="Slide Number Placeholder 3"/>
          <p:cNvSpPr>
            <a:spLocks noGrp="1"/>
          </p:cNvSpPr>
          <p:nvPr>
            <p:ph type="sldNum" sz="quarter" idx="5"/>
          </p:nvPr>
        </p:nvSpPr>
        <p:spPr/>
        <p:txBody>
          <a:bodyPr/>
          <a:lstStyle/>
          <a:p>
            <a:fld id="{A6FF9148-8C23-4CEA-97AB-EB676124F84D}" type="slidenum">
              <a:rPr lang="en-US" smtClean="0"/>
              <a:t>7</a:t>
            </a:fld>
            <a:endParaRPr lang="en-US"/>
          </a:p>
        </p:txBody>
      </p:sp>
    </p:spTree>
    <p:extLst>
      <p:ext uri="{BB962C8B-B14F-4D97-AF65-F5344CB8AC3E}">
        <p14:creationId xmlns:p14="http://schemas.microsoft.com/office/powerpoint/2010/main" val="3343280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Merriweather"/>
              </a:rPr>
              <a:t>When turning on a light, you don’t necessarily think about the power source behind it. This interactive, colorful map details exactly where the United States’ electricity comes from and how much energy is generated. Each circle represents an individual power source, which are color-coded by type, with the source key demonstrating total capacity nationwide. The circle size also indicates the power output generated by the source.</a:t>
            </a:r>
            <a:endParaRPr lang="en-US" dirty="0"/>
          </a:p>
        </p:txBody>
      </p:sp>
      <p:sp>
        <p:nvSpPr>
          <p:cNvPr id="4" name="Slide Number Placeholder 3"/>
          <p:cNvSpPr>
            <a:spLocks noGrp="1"/>
          </p:cNvSpPr>
          <p:nvPr>
            <p:ph type="sldNum" sz="quarter" idx="5"/>
          </p:nvPr>
        </p:nvSpPr>
        <p:spPr/>
        <p:txBody>
          <a:bodyPr/>
          <a:lstStyle/>
          <a:p>
            <a:fld id="{A6FF9148-8C23-4CEA-97AB-EB676124F84D}" type="slidenum">
              <a:rPr lang="en-US" smtClean="0"/>
              <a:t>8</a:t>
            </a:fld>
            <a:endParaRPr lang="en-US"/>
          </a:p>
        </p:txBody>
      </p:sp>
    </p:spTree>
    <p:extLst>
      <p:ext uri="{BB962C8B-B14F-4D97-AF65-F5344CB8AC3E}">
        <p14:creationId xmlns:p14="http://schemas.microsoft.com/office/powerpoint/2010/main" val="147785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Merriweather"/>
              </a:rPr>
              <a:t>Pew’s The Next US takes a comprehensive look at demographic data in the United States and brings it all together into a massive, interactive, beautiful data visualization project with several “chapters” of pointed visualizations (above is just one). This project displays things like growing diversity and interracial marriage trends, provides historical contexts to trend lines, and takes guesses at the projected demographic shifts and changes that the US might undergo in the coming decades.</a:t>
            </a:r>
          </a:p>
          <a:p>
            <a:pPr algn="l"/>
            <a:r>
              <a:rPr lang="en-US" b="0" i="0" dirty="0">
                <a:solidFill>
                  <a:srgbClr val="333333"/>
                </a:solidFill>
                <a:effectLst/>
                <a:latin typeface="Merriweather"/>
              </a:rPr>
              <a:t>One highlight is an animated age and gender demographic breakdown pyramid. In a few seconds, we can see how population demographics have shifted since the 1950s, with medical intervention and healthcare keeping people alive longer and birth rates decreasing after the post-WWII baby boom. As time progresses, the age pyramid turns into a rectangle.</a:t>
            </a:r>
          </a:p>
          <a:p>
            <a:endParaRPr lang="en-US" dirty="0"/>
          </a:p>
        </p:txBody>
      </p:sp>
      <p:sp>
        <p:nvSpPr>
          <p:cNvPr id="4" name="Slide Number Placeholder 3"/>
          <p:cNvSpPr>
            <a:spLocks noGrp="1"/>
          </p:cNvSpPr>
          <p:nvPr>
            <p:ph type="sldNum" sz="quarter" idx="5"/>
          </p:nvPr>
        </p:nvSpPr>
        <p:spPr/>
        <p:txBody>
          <a:bodyPr/>
          <a:lstStyle/>
          <a:p>
            <a:fld id="{A6FF9148-8C23-4CEA-97AB-EB676124F84D}" type="slidenum">
              <a:rPr lang="en-US" smtClean="0"/>
              <a:t>9</a:t>
            </a:fld>
            <a:endParaRPr lang="en-US"/>
          </a:p>
        </p:txBody>
      </p:sp>
    </p:spTree>
    <p:extLst>
      <p:ext uri="{BB962C8B-B14F-4D97-AF65-F5344CB8AC3E}">
        <p14:creationId xmlns:p14="http://schemas.microsoft.com/office/powerpoint/2010/main" val="429350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Benton Sans"/>
              </a:rPr>
              <a:t>With a California court ruling that student-athletes may not profit off their likeness, the debate continues to pay or not to pay college athletes. Here Spencer </a:t>
            </a:r>
            <a:r>
              <a:rPr lang="en-US" b="0" i="0" dirty="0" err="1">
                <a:solidFill>
                  <a:srgbClr val="4D4D4D"/>
                </a:solidFill>
                <a:effectLst/>
                <a:latin typeface="Benton Sans"/>
              </a:rPr>
              <a:t>Baucke</a:t>
            </a:r>
            <a:r>
              <a:rPr lang="en-US" b="0" i="0" dirty="0">
                <a:solidFill>
                  <a:srgbClr val="4D4D4D"/>
                </a:solidFill>
                <a:effectLst/>
                <a:latin typeface="Benton Sans"/>
              </a:rPr>
              <a:t> breaks down athletic department profits and losses from 2005-2017 in a KPI-style dashboard that allows the viewer to quickly come to insights.</a:t>
            </a:r>
          </a:p>
          <a:p>
            <a:endParaRPr lang="en-US" b="0" i="0" dirty="0">
              <a:solidFill>
                <a:srgbClr val="4D4D4D"/>
              </a:solidFill>
              <a:effectLst/>
              <a:latin typeface="Benton Sans"/>
            </a:endParaRPr>
          </a:p>
          <a:p>
            <a:r>
              <a:rPr lang="en-US"/>
              <a:t>https://public.tableau.com/en-us/s/blog/2020/10/ten-most-favorited-vizzes-celebrate-ten-viz-tastic-years-tableau-public</a:t>
            </a:r>
          </a:p>
        </p:txBody>
      </p:sp>
      <p:sp>
        <p:nvSpPr>
          <p:cNvPr id="4" name="Slide Number Placeholder 3"/>
          <p:cNvSpPr>
            <a:spLocks noGrp="1"/>
          </p:cNvSpPr>
          <p:nvPr>
            <p:ph type="sldNum" sz="quarter" idx="5"/>
          </p:nvPr>
        </p:nvSpPr>
        <p:spPr/>
        <p:txBody>
          <a:bodyPr/>
          <a:lstStyle/>
          <a:p>
            <a:fld id="{A6FF9148-8C23-4CEA-97AB-EB676124F84D}" type="slidenum">
              <a:rPr lang="en-US" smtClean="0"/>
              <a:t>10</a:t>
            </a:fld>
            <a:endParaRPr lang="en-US"/>
          </a:p>
        </p:txBody>
      </p:sp>
    </p:spTree>
    <p:extLst>
      <p:ext uri="{BB962C8B-B14F-4D97-AF65-F5344CB8AC3E}">
        <p14:creationId xmlns:p14="http://schemas.microsoft.com/office/powerpoint/2010/main" val="31776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F7926-7756-4349-9AEF-D68C57FD5B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8D7C7B-7F54-4A35-BF1D-A2DCE4721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EA8FB-6DD7-4421-82C5-4827D22A20E4}"/>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2ED7440E-59A6-445D-B7D9-6D21BDC2F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D7293-09BF-4E4A-A691-0EA134396F03}"/>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84879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EAD9-0743-402D-874B-65532E5196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8D7F2A-FC8D-47EB-832A-FE9B189BF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37F8A-D21F-4B90-82EA-DC1A97AF2393}"/>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58109C6C-CF13-4AA1-ADAF-B8B33D006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E6937-CBDB-45E2-8B18-7403B12FF93A}"/>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1578146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4221DA-CA33-4251-BEBA-67512AFD11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51F959-8A97-4034-AE13-BE15EF4A1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18F17-D980-42D3-A32C-49B4858D3F25}"/>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BDDA170C-C329-41A6-94B5-E37122E08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BE875-6AE7-4B52-BC8E-141BDBA991FE}"/>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244226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8166-E7C1-455A-861C-ED52B2862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D775E-EFA7-44B8-AB0C-24E401FE22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9650B-FD25-4E97-9950-57BF0C1F094A}"/>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A5440218-EEA7-47B7-A68C-0F3D04414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3A239-B97C-41FC-830B-4E471B687571}"/>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2886393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BBC7-11E8-4445-989E-394DA6F69E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D4E322-DD80-4EA1-BC8D-FFF19951F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3018B-2503-4293-879C-DC19184F7F38}"/>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65459EC2-6C0C-4E87-9B76-2570C32B5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64372-4D5D-4703-8B0E-28E1174D1610}"/>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69071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0CDD-794F-48BF-A607-8E88E30EE7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BEA28-61E3-42EE-B11C-32710E9FCC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4B46B3-8141-46DB-A7A2-CA3F04A63E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42DBF2-683B-4439-A20C-3B10796AE5CB}"/>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6" name="Footer Placeholder 5">
            <a:extLst>
              <a:ext uri="{FF2B5EF4-FFF2-40B4-BE49-F238E27FC236}">
                <a16:creationId xmlns:a16="http://schemas.microsoft.com/office/drawing/2014/main" id="{AD68C545-F10D-4187-9246-BAD314721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4C9242-627F-4782-A010-7C07B4C46700}"/>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337986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C2AF-848F-4461-B21E-5EA9126A6B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0C3FFA-E311-4B0D-9AA3-63B2085AF1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29344C-2343-4461-8E21-A997BA2D69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CAF478-9C92-4339-8692-46CF1F783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9D84C4-6505-40C4-AF8D-48D564AEB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AF6B90-1292-4D2D-9FE2-DC0F89F2BBD6}"/>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8" name="Footer Placeholder 7">
            <a:extLst>
              <a:ext uri="{FF2B5EF4-FFF2-40B4-BE49-F238E27FC236}">
                <a16:creationId xmlns:a16="http://schemas.microsoft.com/office/drawing/2014/main" id="{FFB65FCA-2E96-4EA1-BC7B-4B567F6D3E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3370EC-E0B4-4806-A757-D4DA92D96DBF}"/>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43294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A73E-6F7D-4081-93CE-F92921F6A1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04F370-B413-44DE-8931-5D4320135F7E}"/>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4" name="Footer Placeholder 3">
            <a:extLst>
              <a:ext uri="{FF2B5EF4-FFF2-40B4-BE49-F238E27FC236}">
                <a16:creationId xmlns:a16="http://schemas.microsoft.com/office/drawing/2014/main" id="{EAEBF957-E2E7-4E6B-87E2-E75360C995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91143C-115D-43F4-9A75-40B3E53C94EF}"/>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70560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73B5DF-68EB-4432-91D7-6347D3A923B6}"/>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3" name="Footer Placeholder 2">
            <a:extLst>
              <a:ext uri="{FF2B5EF4-FFF2-40B4-BE49-F238E27FC236}">
                <a16:creationId xmlns:a16="http://schemas.microsoft.com/office/drawing/2014/main" id="{B612935E-9695-41AD-95FB-30FEB14B0A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72E73B-A476-4AD6-B3C3-06DDA3746857}"/>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173117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928-C851-4FA5-9842-9CAF015C7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18B4F5-C657-4C6C-9734-30C9E1AB1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E326C3-EDA6-4549-9A57-096BD8399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23B636-9F47-4D46-9071-75129F6CAC58}"/>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6" name="Footer Placeholder 5">
            <a:extLst>
              <a:ext uri="{FF2B5EF4-FFF2-40B4-BE49-F238E27FC236}">
                <a16:creationId xmlns:a16="http://schemas.microsoft.com/office/drawing/2014/main" id="{22060ECE-063F-4CB4-A152-0ADA98328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B43AC-F37F-4F71-8C63-DE5EC567607F}"/>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426257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20A-12D9-4570-9369-13C7864253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6AF699-7CB1-4098-9DBD-B007C6686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27C85-EF59-4E0F-9B73-EAC481666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81B40-EDEC-4404-B915-8DAE96BE7323}"/>
              </a:ext>
            </a:extLst>
          </p:cNvPr>
          <p:cNvSpPr>
            <a:spLocks noGrp="1"/>
          </p:cNvSpPr>
          <p:nvPr>
            <p:ph type="dt" sz="half" idx="10"/>
          </p:nvPr>
        </p:nvSpPr>
        <p:spPr/>
        <p:txBody>
          <a:bodyPr/>
          <a:lstStyle/>
          <a:p>
            <a:fld id="{7DE12DF1-B362-4CAE-8C4E-AF13E8BF2E29}" type="datetimeFigureOut">
              <a:rPr lang="en-US" smtClean="0"/>
              <a:t>5/6/2021</a:t>
            </a:fld>
            <a:endParaRPr lang="en-US"/>
          </a:p>
        </p:txBody>
      </p:sp>
      <p:sp>
        <p:nvSpPr>
          <p:cNvPr id="6" name="Footer Placeholder 5">
            <a:extLst>
              <a:ext uri="{FF2B5EF4-FFF2-40B4-BE49-F238E27FC236}">
                <a16:creationId xmlns:a16="http://schemas.microsoft.com/office/drawing/2014/main" id="{BA0795CB-45DC-4DEC-BB31-BAF321604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10589-1DB1-4DF7-B795-74F51B6EB0E6}"/>
              </a:ext>
            </a:extLst>
          </p:cNvPr>
          <p:cNvSpPr>
            <a:spLocks noGrp="1"/>
          </p:cNvSpPr>
          <p:nvPr>
            <p:ph type="sldNum" sz="quarter" idx="12"/>
          </p:nvPr>
        </p:nvSpPr>
        <p:spPr/>
        <p:txBody>
          <a:bodyPr/>
          <a:lstStyle/>
          <a:p>
            <a:fld id="{BC1BF4EB-8632-4178-94F1-5A6BE3CB1FA0}" type="slidenum">
              <a:rPr lang="en-US" smtClean="0"/>
              <a:t>‹#›</a:t>
            </a:fld>
            <a:endParaRPr lang="en-US"/>
          </a:p>
        </p:txBody>
      </p:sp>
    </p:spTree>
    <p:extLst>
      <p:ext uri="{BB962C8B-B14F-4D97-AF65-F5344CB8AC3E}">
        <p14:creationId xmlns:p14="http://schemas.microsoft.com/office/powerpoint/2010/main" val="484201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0A40-BD0F-4C98-9526-476B60E39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38B421-869C-4CA7-8EF5-B799950B1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224A9-6BD8-4BEB-BAFC-0579FDF3E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12DF1-B362-4CAE-8C4E-AF13E8BF2E29}" type="datetimeFigureOut">
              <a:rPr lang="en-US" smtClean="0"/>
              <a:t>5/6/2021</a:t>
            </a:fld>
            <a:endParaRPr lang="en-US"/>
          </a:p>
        </p:txBody>
      </p:sp>
      <p:sp>
        <p:nvSpPr>
          <p:cNvPr id="5" name="Footer Placeholder 4">
            <a:extLst>
              <a:ext uri="{FF2B5EF4-FFF2-40B4-BE49-F238E27FC236}">
                <a16:creationId xmlns:a16="http://schemas.microsoft.com/office/drawing/2014/main" id="{B01EDEC5-B66F-4B54-8CB9-79FB22A7B2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AD65FD-BDEE-43CF-A934-8112D0E546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BF4EB-8632-4178-94F1-5A6BE3CB1FA0}" type="slidenum">
              <a:rPr lang="en-US" smtClean="0"/>
              <a:t>‹#›</a:t>
            </a:fld>
            <a:endParaRPr lang="en-US"/>
          </a:p>
        </p:txBody>
      </p:sp>
    </p:spTree>
    <p:extLst>
      <p:ext uri="{BB962C8B-B14F-4D97-AF65-F5344CB8AC3E}">
        <p14:creationId xmlns:p14="http://schemas.microsoft.com/office/powerpoint/2010/main" val="560054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profile/spencer.baucke#!/vizhome/NCAAProfitsKPIDashboard/NCAAProfitsKPIDashboar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udding.cool/2017/02/vocabular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tableau.com/learn/articles/best-data-visualization-blogs" TargetMode="External"/><Relationship Id="rId2" Type="http://schemas.openxmlformats.org/officeDocument/2006/relationships/hyperlink" Target="https://www.salesforc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arbonbrief.org/mapped-how-the-us-generates-electric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mp"/><Relationship Id="rId4" Type="http://schemas.openxmlformats.org/officeDocument/2006/relationships/hyperlink" Target="https://public.tableau.com/en-us/s/gallery/us-workers-or-below-minimum-wage?gallery=vot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en-us/s/gallery/us-workers-or-below-minimum-wage?gallery=vot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carbonbrief.org/mapped-how-the-us-generates-electricity"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www.pewresearch.org/next-americ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F051-0127-4344-B8B3-F230F2010A8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D39EA79-CFF1-4A12-8F91-1936FF80277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4330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DC40-E32C-44A7-9576-9DEBBAF49570}"/>
              </a:ext>
            </a:extLst>
          </p:cNvPr>
          <p:cNvSpPr>
            <a:spLocks noGrp="1"/>
          </p:cNvSpPr>
          <p:nvPr>
            <p:ph type="title"/>
          </p:nvPr>
        </p:nvSpPr>
        <p:spPr>
          <a:xfrm>
            <a:off x="838200" y="365125"/>
            <a:ext cx="3538728" cy="1325563"/>
          </a:xfrm>
        </p:spPr>
        <p:txBody>
          <a:bodyPr/>
          <a:lstStyle/>
          <a:p>
            <a:r>
              <a:rPr lang="en-US" b="0" i="0" u="none" strike="noStrike" dirty="0">
                <a:solidFill>
                  <a:srgbClr val="4D4D4D"/>
                </a:solidFill>
                <a:effectLst/>
                <a:latin typeface="Benton Sans"/>
                <a:hlinkClick r:id="rId3"/>
              </a:rPr>
              <a:t>NCAA Profits KPI Dashboard</a:t>
            </a:r>
            <a:endParaRPr lang="en-US" dirty="0"/>
          </a:p>
        </p:txBody>
      </p:sp>
      <p:pic>
        <p:nvPicPr>
          <p:cNvPr id="3074" name="Picture 2" descr="NCAA Profits">
            <a:extLst>
              <a:ext uri="{FF2B5EF4-FFF2-40B4-BE49-F238E27FC236}">
                <a16:creationId xmlns:a16="http://schemas.microsoft.com/office/drawing/2014/main" id="{38F7C61C-EE07-4772-908D-2CD1B4BF3E9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376928" y="365125"/>
            <a:ext cx="7695949" cy="6412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513469-592F-4582-BE6A-3419A6403302}"/>
              </a:ext>
            </a:extLst>
          </p:cNvPr>
          <p:cNvSpPr txBox="1"/>
          <p:nvPr/>
        </p:nvSpPr>
        <p:spPr>
          <a:xfrm>
            <a:off x="328246" y="5665569"/>
            <a:ext cx="6096000" cy="369332"/>
          </a:xfrm>
          <a:prstGeom prst="rect">
            <a:avLst/>
          </a:prstGeom>
          <a:noFill/>
        </p:spPr>
        <p:txBody>
          <a:bodyPr wrap="square">
            <a:spAutoFit/>
          </a:bodyPr>
          <a:lstStyle/>
          <a:p>
            <a:r>
              <a:rPr lang="en-US" b="1" i="0" dirty="0">
                <a:solidFill>
                  <a:srgbClr val="333333"/>
                </a:solidFill>
                <a:effectLst/>
                <a:latin typeface="Merriweather"/>
              </a:rPr>
              <a:t>Visualization by:</a:t>
            </a:r>
            <a:r>
              <a:rPr lang="en-US" b="0" i="0" dirty="0">
                <a:solidFill>
                  <a:srgbClr val="333333"/>
                </a:solidFill>
                <a:effectLst/>
                <a:latin typeface="Merriweather"/>
              </a:rPr>
              <a:t> Spencer </a:t>
            </a:r>
            <a:r>
              <a:rPr lang="en-US" b="0" i="0" dirty="0" err="1">
                <a:solidFill>
                  <a:srgbClr val="333333"/>
                </a:solidFill>
                <a:effectLst/>
                <a:latin typeface="Merriweather"/>
              </a:rPr>
              <a:t>Baucke</a:t>
            </a:r>
            <a:endParaRPr lang="en-US" dirty="0"/>
          </a:p>
        </p:txBody>
      </p:sp>
    </p:spTree>
    <p:extLst>
      <p:ext uri="{BB962C8B-B14F-4D97-AF65-F5344CB8AC3E}">
        <p14:creationId xmlns:p14="http://schemas.microsoft.com/office/powerpoint/2010/main" val="418092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330F-B468-48AF-BC59-06044F0E3CA1}"/>
              </a:ext>
            </a:extLst>
          </p:cNvPr>
          <p:cNvSpPr>
            <a:spLocks noGrp="1"/>
          </p:cNvSpPr>
          <p:nvPr>
            <p:ph type="title"/>
          </p:nvPr>
        </p:nvSpPr>
        <p:spPr/>
        <p:txBody>
          <a:bodyPr/>
          <a:lstStyle/>
          <a:p>
            <a:r>
              <a:rPr lang="en-US" dirty="0"/>
              <a:t>What is data visualization?</a:t>
            </a:r>
          </a:p>
        </p:txBody>
      </p:sp>
      <p:sp>
        <p:nvSpPr>
          <p:cNvPr id="3" name="Content Placeholder 2">
            <a:extLst>
              <a:ext uri="{FF2B5EF4-FFF2-40B4-BE49-F238E27FC236}">
                <a16:creationId xmlns:a16="http://schemas.microsoft.com/office/drawing/2014/main" id="{284AE607-8195-441A-9322-7D8D2A2CB694}"/>
              </a:ext>
            </a:extLst>
          </p:cNvPr>
          <p:cNvSpPr>
            <a:spLocks noGrp="1"/>
          </p:cNvSpPr>
          <p:nvPr>
            <p:ph idx="1"/>
          </p:nvPr>
        </p:nvSpPr>
        <p:spPr/>
        <p:txBody>
          <a:bodyPr>
            <a:normAutofit/>
          </a:bodyPr>
          <a:lstStyle/>
          <a:p>
            <a:r>
              <a:rPr lang="en-US" dirty="0"/>
              <a:t>Data Visualization is an art of presenting the data in a manner that even a non-analyst can understand it. </a:t>
            </a:r>
          </a:p>
          <a:p>
            <a:r>
              <a:rPr lang="en-US" dirty="0"/>
              <a:t>A perfect blend of aesthetic elements like colors, dimensions, labels can create visual masterpieces, hence revealing surprising business insights which in turn helps businesses to make informed decisions.</a:t>
            </a:r>
          </a:p>
          <a:p>
            <a:r>
              <a:rPr lang="en-US" dirty="0"/>
              <a:t>Data Visualization is an inevitable aspect of business analytics. As more and more sources of data are getting discovered, business managers at all levels embrace data visualization software, that allow them to analyze trends visually and take quick decisions. </a:t>
            </a:r>
          </a:p>
        </p:txBody>
      </p:sp>
    </p:spTree>
    <p:extLst>
      <p:ext uri="{BB962C8B-B14F-4D97-AF65-F5344CB8AC3E}">
        <p14:creationId xmlns:p14="http://schemas.microsoft.com/office/powerpoint/2010/main" val="2819146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D9C2-09F0-4FBD-BEE4-4BE889D6F562}"/>
              </a:ext>
            </a:extLst>
          </p:cNvPr>
          <p:cNvSpPr>
            <a:spLocks noGrp="1"/>
          </p:cNvSpPr>
          <p:nvPr>
            <p:ph type="title"/>
          </p:nvPr>
        </p:nvSpPr>
        <p:spPr>
          <a:xfrm>
            <a:off x="838200" y="365126"/>
            <a:ext cx="10515600" cy="971306"/>
          </a:xfrm>
        </p:spPr>
        <p:txBody>
          <a:bodyPr>
            <a:normAutofit/>
          </a:bodyPr>
          <a:lstStyle/>
          <a:p>
            <a:r>
              <a:rPr lang="en-US" dirty="0"/>
              <a:t>THE LARGEST VOCABULARY  IN HIP HOP</a:t>
            </a:r>
          </a:p>
        </p:txBody>
      </p:sp>
      <p:pic>
        <p:nvPicPr>
          <p:cNvPr id="5" name="Content Placeholder 4">
            <a:extLst>
              <a:ext uri="{FF2B5EF4-FFF2-40B4-BE49-F238E27FC236}">
                <a16:creationId xmlns:a16="http://schemas.microsoft.com/office/drawing/2014/main" id="{DBCBBF6F-24A1-45E8-8C94-17206FA1EC4E}"/>
              </a:ext>
            </a:extLst>
          </p:cNvPr>
          <p:cNvPicPr>
            <a:picLocks noGrp="1" noChangeAspect="1"/>
          </p:cNvPicPr>
          <p:nvPr>
            <p:ph idx="1"/>
          </p:nvPr>
        </p:nvPicPr>
        <p:blipFill rotWithShape="1">
          <a:blip r:embed="rId3"/>
          <a:srcRect l="6586" t="5220"/>
          <a:stretch/>
        </p:blipFill>
        <p:spPr>
          <a:xfrm>
            <a:off x="1969008" y="1160584"/>
            <a:ext cx="8424672" cy="5612071"/>
          </a:xfrm>
        </p:spPr>
      </p:pic>
      <p:sp>
        <p:nvSpPr>
          <p:cNvPr id="6" name="TextBox 5">
            <a:extLst>
              <a:ext uri="{FF2B5EF4-FFF2-40B4-BE49-F238E27FC236}">
                <a16:creationId xmlns:a16="http://schemas.microsoft.com/office/drawing/2014/main" id="{495E03F3-EB72-4368-995D-08CD239E358D}"/>
              </a:ext>
            </a:extLst>
          </p:cNvPr>
          <p:cNvSpPr txBox="1"/>
          <p:nvPr/>
        </p:nvSpPr>
        <p:spPr>
          <a:xfrm>
            <a:off x="6802755" y="6403323"/>
            <a:ext cx="6096000" cy="369332"/>
          </a:xfrm>
          <a:prstGeom prst="rect">
            <a:avLst/>
          </a:prstGeom>
          <a:noFill/>
        </p:spPr>
        <p:txBody>
          <a:bodyPr wrap="square">
            <a:spAutoFit/>
          </a:bodyPr>
          <a:lstStyle/>
          <a:p>
            <a:r>
              <a:rPr lang="en-US" b="1" i="0" dirty="0">
                <a:solidFill>
                  <a:srgbClr val="333333"/>
                </a:solidFill>
                <a:effectLst/>
                <a:latin typeface="Merriweather"/>
              </a:rPr>
              <a:t>Visualization by: </a:t>
            </a:r>
            <a:r>
              <a:rPr lang="en-US" b="0" i="0" u="none" strike="noStrike" dirty="0">
                <a:solidFill>
                  <a:srgbClr val="FF6D02"/>
                </a:solidFill>
                <a:effectLst/>
                <a:latin typeface="Merriweather"/>
                <a:hlinkClick r:id="rId4"/>
              </a:rPr>
              <a:t>Matt Daniels</a:t>
            </a:r>
            <a:endParaRPr lang="en-US" dirty="0"/>
          </a:p>
        </p:txBody>
      </p:sp>
    </p:spTree>
    <p:extLst>
      <p:ext uri="{BB962C8B-B14F-4D97-AF65-F5344CB8AC3E}">
        <p14:creationId xmlns:p14="http://schemas.microsoft.com/office/powerpoint/2010/main" val="2036526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53E6-E63A-4C80-BF6D-CE0789716872}"/>
              </a:ext>
            </a:extLst>
          </p:cNvPr>
          <p:cNvSpPr>
            <a:spLocks noGrp="1"/>
          </p:cNvSpPr>
          <p:nvPr>
            <p:ph type="title"/>
          </p:nvPr>
        </p:nvSpPr>
        <p:spPr/>
        <p:txBody>
          <a:bodyPr/>
          <a:lstStyle/>
          <a:p>
            <a:r>
              <a:rPr lang="en-US" dirty="0"/>
              <a:t>What is Tableau?</a:t>
            </a:r>
          </a:p>
        </p:txBody>
      </p:sp>
      <p:sp>
        <p:nvSpPr>
          <p:cNvPr id="3" name="Content Placeholder 2">
            <a:extLst>
              <a:ext uri="{FF2B5EF4-FFF2-40B4-BE49-F238E27FC236}">
                <a16:creationId xmlns:a16="http://schemas.microsoft.com/office/drawing/2014/main" id="{A3F4D7D2-B52E-4DE9-BD5D-056C59BDC8B7}"/>
              </a:ext>
            </a:extLst>
          </p:cNvPr>
          <p:cNvSpPr>
            <a:spLocks noGrp="1"/>
          </p:cNvSpPr>
          <p:nvPr>
            <p:ph idx="1"/>
          </p:nvPr>
        </p:nvSpPr>
        <p:spPr/>
        <p:txBody>
          <a:bodyPr/>
          <a:lstStyle/>
          <a:p>
            <a:r>
              <a:rPr lang="en-US" dirty="0"/>
              <a:t>Tableau was founded in 2003 as a result of a computer science project at Stanford that aimed to improve the flow of analysis and make data more accessible to people through visualization.</a:t>
            </a:r>
          </a:p>
          <a:p>
            <a:r>
              <a:rPr lang="en-US" b="0" i="0" dirty="0">
                <a:solidFill>
                  <a:srgbClr val="333333"/>
                </a:solidFill>
                <a:effectLst/>
                <a:latin typeface="Merriweather"/>
              </a:rPr>
              <a:t>Tableau's patented foundational technology, </a:t>
            </a:r>
            <a:r>
              <a:rPr lang="en-US" b="0" i="0" dirty="0" err="1">
                <a:solidFill>
                  <a:srgbClr val="333333"/>
                </a:solidFill>
                <a:effectLst/>
                <a:latin typeface="Merriweather"/>
              </a:rPr>
              <a:t>VizQL</a:t>
            </a:r>
            <a:r>
              <a:rPr lang="en-US" b="0" i="0" dirty="0">
                <a:solidFill>
                  <a:srgbClr val="333333"/>
                </a:solidFill>
                <a:effectLst/>
                <a:latin typeface="Merriweather"/>
              </a:rPr>
              <a:t>— visually expresses data by translating drag-and-drop actions into data queries (think SQL) through an intuitive interface.</a:t>
            </a:r>
          </a:p>
          <a:p>
            <a:r>
              <a:rPr lang="en-US" b="0" i="0" dirty="0">
                <a:solidFill>
                  <a:srgbClr val="333333"/>
                </a:solidFill>
                <a:effectLst/>
                <a:latin typeface="Merriweather"/>
              </a:rPr>
              <a:t>Tableau was acquired by </a:t>
            </a:r>
            <a:r>
              <a:rPr lang="en-US" b="0" i="0" u="none" strike="noStrike" dirty="0">
                <a:solidFill>
                  <a:srgbClr val="FF6D02"/>
                </a:solidFill>
                <a:effectLst/>
                <a:latin typeface="Merriweather"/>
                <a:hlinkClick r:id="rId2"/>
              </a:rPr>
              <a:t>Salesforce</a:t>
            </a:r>
            <a:r>
              <a:rPr lang="en-US" b="0" i="0" dirty="0">
                <a:solidFill>
                  <a:srgbClr val="333333"/>
                </a:solidFill>
                <a:effectLst/>
                <a:latin typeface="Merriweather"/>
              </a:rPr>
              <a:t> in 2019</a:t>
            </a:r>
          </a:p>
          <a:p>
            <a:r>
              <a:rPr lang="en-US" dirty="0">
                <a:hlinkClick r:id="rId3"/>
              </a:rPr>
              <a:t>https://www.tableau.com/learn/articles/best-data-visualization-blogs</a:t>
            </a:r>
            <a:endParaRPr lang="en-US" dirty="0">
              <a:solidFill>
                <a:srgbClr val="333333"/>
              </a:solidFill>
              <a:latin typeface="Merriweather"/>
            </a:endParaRPr>
          </a:p>
          <a:p>
            <a:endParaRPr lang="en-US" dirty="0"/>
          </a:p>
        </p:txBody>
      </p:sp>
    </p:spTree>
    <p:extLst>
      <p:ext uri="{BB962C8B-B14F-4D97-AF65-F5344CB8AC3E}">
        <p14:creationId xmlns:p14="http://schemas.microsoft.com/office/powerpoint/2010/main" val="366716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0ACEA00-257E-423D-9A58-A195FB527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740" y="1387364"/>
            <a:ext cx="3763525" cy="3763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21D98C-F991-4D81-B02E-697493920E57}"/>
              </a:ext>
            </a:extLst>
          </p:cNvPr>
          <p:cNvSpPr>
            <a:spLocks noGrp="1"/>
          </p:cNvSpPr>
          <p:nvPr>
            <p:ph type="title"/>
          </p:nvPr>
        </p:nvSpPr>
        <p:spPr/>
        <p:txBody>
          <a:bodyPr/>
          <a:lstStyle/>
          <a:p>
            <a:r>
              <a:rPr lang="en-US" dirty="0"/>
              <a:t>Tableau is a Market Leader</a:t>
            </a:r>
          </a:p>
        </p:txBody>
      </p:sp>
      <p:sp>
        <p:nvSpPr>
          <p:cNvPr id="3" name="Content Placeholder 2">
            <a:extLst>
              <a:ext uri="{FF2B5EF4-FFF2-40B4-BE49-F238E27FC236}">
                <a16:creationId xmlns:a16="http://schemas.microsoft.com/office/drawing/2014/main" id="{ECD80A15-DC95-4511-9F2C-2C937B5B7C33}"/>
              </a:ext>
            </a:extLst>
          </p:cNvPr>
          <p:cNvSpPr>
            <a:spLocks noGrp="1"/>
          </p:cNvSpPr>
          <p:nvPr>
            <p:ph idx="1"/>
          </p:nvPr>
        </p:nvSpPr>
        <p:spPr>
          <a:xfrm>
            <a:off x="838200" y="1825625"/>
            <a:ext cx="4637690" cy="4351338"/>
          </a:xfrm>
        </p:spPr>
        <p:txBody>
          <a:bodyPr>
            <a:normAutofit/>
          </a:bodyPr>
          <a:lstStyle/>
          <a:p>
            <a:r>
              <a:rPr lang="en-US" dirty="0"/>
              <a:t>Tableau is a Leader in this Magic Quadrant. Here you’ll see a number of key players in the drag-and-drop / visual space</a:t>
            </a:r>
          </a:p>
          <a:p>
            <a:r>
              <a:rPr lang="en-US" dirty="0"/>
              <a:t>In 2015, Tableau led the market. In 2017 Microsoft enhanced their capabilities, creating greater competition</a:t>
            </a:r>
          </a:p>
        </p:txBody>
      </p:sp>
      <p:sp>
        <p:nvSpPr>
          <p:cNvPr id="4" name="Oval 3">
            <a:extLst>
              <a:ext uri="{FF2B5EF4-FFF2-40B4-BE49-F238E27FC236}">
                <a16:creationId xmlns:a16="http://schemas.microsoft.com/office/drawing/2014/main" id="{2ED02B93-9349-4123-A308-82DA1AE6BDAC}"/>
              </a:ext>
            </a:extLst>
          </p:cNvPr>
          <p:cNvSpPr/>
          <p:nvPr/>
        </p:nvSpPr>
        <p:spPr>
          <a:xfrm>
            <a:off x="7259502" y="2028496"/>
            <a:ext cx="763149" cy="684431"/>
          </a:xfrm>
          <a:prstGeom prst="ellipse">
            <a:avLst/>
          </a:prstGeom>
          <a:solidFill>
            <a:srgbClr val="ED7D31">
              <a:alpha val="27843"/>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D2E5A0C-01DC-44CC-A1A3-E3F3701921B9}"/>
              </a:ext>
            </a:extLst>
          </p:cNvPr>
          <p:cNvPicPr>
            <a:picLocks noChangeAspect="1"/>
          </p:cNvPicPr>
          <p:nvPr/>
        </p:nvPicPr>
        <p:blipFill>
          <a:blip r:embed="rId4"/>
          <a:stretch>
            <a:fillRect/>
          </a:stretch>
        </p:blipFill>
        <p:spPr>
          <a:xfrm>
            <a:off x="9141265" y="3559202"/>
            <a:ext cx="3050735" cy="3183375"/>
          </a:xfrm>
          <a:prstGeom prst="rect">
            <a:avLst/>
          </a:prstGeom>
        </p:spPr>
      </p:pic>
      <p:sp>
        <p:nvSpPr>
          <p:cNvPr id="8" name="Oval 7">
            <a:extLst>
              <a:ext uri="{FF2B5EF4-FFF2-40B4-BE49-F238E27FC236}">
                <a16:creationId xmlns:a16="http://schemas.microsoft.com/office/drawing/2014/main" id="{10CF96CB-73FE-453E-9C14-E6F8733A22DA}"/>
              </a:ext>
            </a:extLst>
          </p:cNvPr>
          <p:cNvSpPr/>
          <p:nvPr/>
        </p:nvSpPr>
        <p:spPr>
          <a:xfrm>
            <a:off x="10880316" y="4135820"/>
            <a:ext cx="763149" cy="684431"/>
          </a:xfrm>
          <a:prstGeom prst="ellipse">
            <a:avLst/>
          </a:prstGeom>
          <a:solidFill>
            <a:srgbClr val="ED7D31">
              <a:alpha val="27843"/>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52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A70F47A8-86FD-4759-95DF-91997D7F1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884" y="1181894"/>
            <a:ext cx="5429250" cy="5638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21D98C-F991-4D81-B02E-697493920E57}"/>
              </a:ext>
            </a:extLst>
          </p:cNvPr>
          <p:cNvSpPr>
            <a:spLocks noGrp="1"/>
          </p:cNvSpPr>
          <p:nvPr>
            <p:ph type="title"/>
          </p:nvPr>
        </p:nvSpPr>
        <p:spPr/>
        <p:txBody>
          <a:bodyPr/>
          <a:lstStyle/>
          <a:p>
            <a:r>
              <a:rPr lang="en-US" dirty="0"/>
              <a:t>What do people love about Tableau?</a:t>
            </a:r>
          </a:p>
        </p:txBody>
      </p:sp>
      <p:sp>
        <p:nvSpPr>
          <p:cNvPr id="3" name="Content Placeholder 2">
            <a:extLst>
              <a:ext uri="{FF2B5EF4-FFF2-40B4-BE49-F238E27FC236}">
                <a16:creationId xmlns:a16="http://schemas.microsoft.com/office/drawing/2014/main" id="{ECD80A15-DC95-4511-9F2C-2C937B5B7C33}"/>
              </a:ext>
            </a:extLst>
          </p:cNvPr>
          <p:cNvSpPr>
            <a:spLocks noGrp="1"/>
          </p:cNvSpPr>
          <p:nvPr>
            <p:ph idx="1"/>
          </p:nvPr>
        </p:nvSpPr>
        <p:spPr>
          <a:xfrm>
            <a:off x="838200" y="1825625"/>
            <a:ext cx="5013960" cy="4351338"/>
          </a:xfrm>
        </p:spPr>
        <p:txBody>
          <a:bodyPr>
            <a:normAutofit lnSpcReduction="10000"/>
          </a:bodyPr>
          <a:lstStyle/>
          <a:p>
            <a:r>
              <a:rPr lang="en-US" dirty="0"/>
              <a:t>In 2020, Tableau enhanced its data preparation and data management capabilities. </a:t>
            </a:r>
          </a:p>
          <a:p>
            <a:r>
              <a:rPr lang="en-US" b="0" i="0" dirty="0">
                <a:solidFill>
                  <a:srgbClr val="424242"/>
                </a:solidFill>
                <a:effectLst/>
                <a:latin typeface="Gartner sans"/>
              </a:rPr>
              <a:t>A sleek experience for users to perform analysis seamlessly</a:t>
            </a:r>
          </a:p>
          <a:p>
            <a:r>
              <a:rPr lang="en-US" b="0" i="0" dirty="0">
                <a:solidFill>
                  <a:srgbClr val="424242"/>
                </a:solidFill>
                <a:effectLst/>
                <a:latin typeface="Gartner sans"/>
              </a:rPr>
              <a:t>Many customers are “fans”</a:t>
            </a:r>
          </a:p>
          <a:p>
            <a:r>
              <a:rPr lang="en-US" b="0" i="0" dirty="0">
                <a:solidFill>
                  <a:srgbClr val="424242"/>
                </a:solidFill>
                <a:effectLst/>
                <a:latin typeface="Gartner sans"/>
              </a:rPr>
              <a:t>A user-experience-focused design</a:t>
            </a:r>
          </a:p>
          <a:p>
            <a:r>
              <a:rPr lang="en-US" dirty="0">
                <a:solidFill>
                  <a:srgbClr val="424242"/>
                </a:solidFill>
                <a:latin typeface="Gartner sans"/>
              </a:rPr>
              <a:t>A perfect “bridge to BI” from Excel/Spreadsheet tools</a:t>
            </a:r>
            <a:endParaRPr lang="en-US" dirty="0"/>
          </a:p>
        </p:txBody>
      </p:sp>
      <p:sp>
        <p:nvSpPr>
          <p:cNvPr id="4" name="Oval 3">
            <a:extLst>
              <a:ext uri="{FF2B5EF4-FFF2-40B4-BE49-F238E27FC236}">
                <a16:creationId xmlns:a16="http://schemas.microsoft.com/office/drawing/2014/main" id="{2ED02B93-9349-4123-A308-82DA1AE6BDAC}"/>
              </a:ext>
            </a:extLst>
          </p:cNvPr>
          <p:cNvSpPr/>
          <p:nvPr/>
        </p:nvSpPr>
        <p:spPr>
          <a:xfrm>
            <a:off x="9686391" y="2593258"/>
            <a:ext cx="1032387" cy="835742"/>
          </a:xfrm>
          <a:prstGeom prst="ellipse">
            <a:avLst/>
          </a:prstGeom>
          <a:solidFill>
            <a:srgbClr val="ED7D31">
              <a:alpha val="27843"/>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30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6AAE-582A-4D23-B620-4ABC5842F4A7}"/>
              </a:ext>
            </a:extLst>
          </p:cNvPr>
          <p:cNvSpPr>
            <a:spLocks noGrp="1"/>
          </p:cNvSpPr>
          <p:nvPr>
            <p:ph type="title"/>
          </p:nvPr>
        </p:nvSpPr>
        <p:spPr>
          <a:xfrm>
            <a:off x="838200" y="365125"/>
            <a:ext cx="6449335" cy="1325563"/>
          </a:xfrm>
        </p:spPr>
        <p:txBody>
          <a:bodyPr>
            <a:normAutofit/>
          </a:bodyPr>
          <a:lstStyle/>
          <a:p>
            <a:pPr algn="l"/>
            <a:r>
              <a:rPr lang="en-US" b="0" i="0" u="sng" dirty="0">
                <a:solidFill>
                  <a:srgbClr val="000000"/>
                </a:solidFill>
                <a:effectLst/>
                <a:latin typeface="Benton Sans Book"/>
                <a:hlinkClick r:id="rId3"/>
              </a:rPr>
              <a:t>US Electricity Sources</a:t>
            </a:r>
            <a:endParaRPr lang="en-US" b="0" i="0" dirty="0">
              <a:solidFill>
                <a:srgbClr val="000000"/>
              </a:solidFill>
              <a:effectLst/>
              <a:latin typeface="Benton Sans Book"/>
            </a:endParaRPr>
          </a:p>
        </p:txBody>
      </p:sp>
      <p:sp>
        <p:nvSpPr>
          <p:cNvPr id="7" name="TextBox 6">
            <a:extLst>
              <a:ext uri="{FF2B5EF4-FFF2-40B4-BE49-F238E27FC236}">
                <a16:creationId xmlns:a16="http://schemas.microsoft.com/office/drawing/2014/main" id="{56D901C8-34F5-4035-BCE1-FDA75DE136A3}"/>
              </a:ext>
            </a:extLst>
          </p:cNvPr>
          <p:cNvSpPr txBox="1"/>
          <p:nvPr/>
        </p:nvSpPr>
        <p:spPr>
          <a:xfrm>
            <a:off x="1750108" y="5717903"/>
            <a:ext cx="6096000" cy="369332"/>
          </a:xfrm>
          <a:prstGeom prst="rect">
            <a:avLst/>
          </a:prstGeom>
          <a:noFill/>
        </p:spPr>
        <p:txBody>
          <a:bodyPr wrap="square">
            <a:spAutoFit/>
          </a:bodyPr>
          <a:lstStyle/>
          <a:p>
            <a:r>
              <a:rPr lang="en-US" b="1" i="0" dirty="0">
                <a:solidFill>
                  <a:srgbClr val="333333"/>
                </a:solidFill>
                <a:effectLst/>
                <a:latin typeface="Merriweather"/>
              </a:rPr>
              <a:t>Visualization by:</a:t>
            </a:r>
            <a:r>
              <a:rPr lang="en-US" b="0" i="0" dirty="0">
                <a:solidFill>
                  <a:srgbClr val="333333"/>
                </a:solidFill>
                <a:effectLst/>
                <a:latin typeface="Merriweather"/>
              </a:rPr>
              <a:t> </a:t>
            </a:r>
            <a:r>
              <a:rPr lang="en-US" b="0" i="0" u="none" strike="noStrike" dirty="0">
                <a:solidFill>
                  <a:srgbClr val="FF6D02"/>
                </a:solidFill>
                <a:effectLst/>
                <a:latin typeface="Merriweather"/>
                <a:hlinkClick r:id="rId4"/>
              </a:rPr>
              <a:t>Justin Davis</a:t>
            </a:r>
            <a:endParaRPr lang="en-US" dirty="0"/>
          </a:p>
        </p:txBody>
      </p:sp>
      <p:pic>
        <p:nvPicPr>
          <p:cNvPr id="11" name="Content Placeholder 10" descr="A map of the world&#10;&#10;Description automatically generated with medium confidence">
            <a:extLst>
              <a:ext uri="{FF2B5EF4-FFF2-40B4-BE49-F238E27FC236}">
                <a16:creationId xmlns:a16="http://schemas.microsoft.com/office/drawing/2014/main" id="{5D207E79-EC55-41B6-A998-47110FC11E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0238" y="1366565"/>
            <a:ext cx="10231524" cy="4351338"/>
          </a:xfrm>
        </p:spPr>
      </p:pic>
    </p:spTree>
    <p:extLst>
      <p:ext uri="{BB962C8B-B14F-4D97-AF65-F5344CB8AC3E}">
        <p14:creationId xmlns:p14="http://schemas.microsoft.com/office/powerpoint/2010/main" val="104219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6AAE-582A-4D23-B620-4ABC5842F4A7}"/>
              </a:ext>
            </a:extLst>
          </p:cNvPr>
          <p:cNvSpPr>
            <a:spLocks noGrp="1"/>
          </p:cNvSpPr>
          <p:nvPr>
            <p:ph type="title"/>
          </p:nvPr>
        </p:nvSpPr>
        <p:spPr>
          <a:xfrm>
            <a:off x="838200" y="365125"/>
            <a:ext cx="6449335" cy="1325563"/>
          </a:xfrm>
        </p:spPr>
        <p:txBody>
          <a:bodyPr>
            <a:normAutofit/>
          </a:bodyPr>
          <a:lstStyle/>
          <a:p>
            <a:r>
              <a:rPr lang="en-US" b="0" i="0" u="none" strike="noStrike" dirty="0">
                <a:solidFill>
                  <a:srgbClr val="000000"/>
                </a:solidFill>
                <a:effectLst/>
                <a:latin typeface="Benton Sans Book"/>
                <a:hlinkClick r:id="rId3"/>
              </a:rPr>
              <a:t>U.S. Workers at </a:t>
            </a:r>
            <a:r>
              <a:rPr lang="en-US" dirty="0">
                <a:solidFill>
                  <a:srgbClr val="000000"/>
                </a:solidFill>
                <a:latin typeface="Benton Sans Book"/>
                <a:hlinkClick r:id="rId3"/>
              </a:rPr>
              <a:t>o</a:t>
            </a:r>
            <a:r>
              <a:rPr lang="en-US" b="0" i="0" u="none" strike="noStrike" dirty="0">
                <a:solidFill>
                  <a:srgbClr val="000000"/>
                </a:solidFill>
                <a:effectLst/>
                <a:latin typeface="Benton Sans Book"/>
                <a:hlinkClick r:id="rId3"/>
              </a:rPr>
              <a:t>r Below Minimum Wage</a:t>
            </a:r>
            <a:endParaRPr lang="en-US" dirty="0"/>
          </a:p>
        </p:txBody>
      </p:sp>
      <p:pic>
        <p:nvPicPr>
          <p:cNvPr id="5" name="Content Placeholder 4" descr="A picture containing text, appliance&#10;&#10;Description automatically generated">
            <a:extLst>
              <a:ext uri="{FF2B5EF4-FFF2-40B4-BE49-F238E27FC236}">
                <a16:creationId xmlns:a16="http://schemas.microsoft.com/office/drawing/2014/main" id="{F3578D9C-ED89-448C-B5A4-C29219CD70A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287535" y="129174"/>
            <a:ext cx="4798108" cy="6599652"/>
          </a:xfrm>
        </p:spPr>
      </p:pic>
      <p:sp>
        <p:nvSpPr>
          <p:cNvPr id="7" name="TextBox 6">
            <a:extLst>
              <a:ext uri="{FF2B5EF4-FFF2-40B4-BE49-F238E27FC236}">
                <a16:creationId xmlns:a16="http://schemas.microsoft.com/office/drawing/2014/main" id="{56D901C8-34F5-4035-BCE1-FDA75DE136A3}"/>
              </a:ext>
            </a:extLst>
          </p:cNvPr>
          <p:cNvSpPr txBox="1"/>
          <p:nvPr/>
        </p:nvSpPr>
        <p:spPr>
          <a:xfrm>
            <a:off x="1750108" y="5717903"/>
            <a:ext cx="6096000" cy="369332"/>
          </a:xfrm>
          <a:prstGeom prst="rect">
            <a:avLst/>
          </a:prstGeom>
          <a:noFill/>
        </p:spPr>
        <p:txBody>
          <a:bodyPr wrap="square">
            <a:spAutoFit/>
          </a:bodyPr>
          <a:lstStyle/>
          <a:p>
            <a:r>
              <a:rPr lang="en-US" b="1" i="0" dirty="0">
                <a:solidFill>
                  <a:srgbClr val="333333"/>
                </a:solidFill>
                <a:effectLst/>
                <a:latin typeface="Merriweather"/>
              </a:rPr>
              <a:t>Visualization by: </a:t>
            </a:r>
            <a:r>
              <a:rPr lang="en-US" b="0" i="0" u="none" strike="noStrike" dirty="0">
                <a:solidFill>
                  <a:srgbClr val="FF6D02"/>
                </a:solidFill>
                <a:effectLst/>
                <a:latin typeface="Merriweather"/>
                <a:hlinkClick r:id="rId5"/>
              </a:rPr>
              <a:t>Simon Evans and </a:t>
            </a:r>
            <a:r>
              <a:rPr lang="en-US" b="0" i="0" u="none" strike="noStrike" dirty="0" err="1">
                <a:solidFill>
                  <a:srgbClr val="FF6D02"/>
                </a:solidFill>
                <a:effectLst/>
                <a:latin typeface="Merriweather"/>
                <a:hlinkClick r:id="rId5"/>
              </a:rPr>
              <a:t>Rosamund</a:t>
            </a:r>
            <a:r>
              <a:rPr lang="en-US" b="0" i="0" u="none" strike="noStrike" dirty="0">
                <a:solidFill>
                  <a:srgbClr val="FF6D02"/>
                </a:solidFill>
                <a:effectLst/>
                <a:latin typeface="Merriweather"/>
                <a:hlinkClick r:id="rId5"/>
              </a:rPr>
              <a:t> Pierce</a:t>
            </a:r>
            <a:endParaRPr lang="en-US" dirty="0"/>
          </a:p>
        </p:txBody>
      </p:sp>
    </p:spTree>
    <p:extLst>
      <p:ext uri="{BB962C8B-B14F-4D97-AF65-F5344CB8AC3E}">
        <p14:creationId xmlns:p14="http://schemas.microsoft.com/office/powerpoint/2010/main" val="163539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ACD1-2CF6-48F1-AF28-9C94E518B5E2}"/>
              </a:ext>
            </a:extLst>
          </p:cNvPr>
          <p:cNvSpPr>
            <a:spLocks noGrp="1"/>
          </p:cNvSpPr>
          <p:nvPr>
            <p:ph type="title"/>
          </p:nvPr>
        </p:nvSpPr>
        <p:spPr/>
        <p:txBody>
          <a:bodyPr/>
          <a:lstStyle/>
          <a:p>
            <a:r>
              <a:rPr lang="en-US" b="0" i="0" u="none" strike="noStrike" dirty="0">
                <a:solidFill>
                  <a:srgbClr val="000000"/>
                </a:solidFill>
                <a:effectLst/>
                <a:latin typeface="Benton Sans Book"/>
                <a:hlinkClick r:id="rId3"/>
              </a:rPr>
              <a:t>The Next US</a:t>
            </a:r>
            <a:endParaRPr lang="en-US" dirty="0"/>
          </a:p>
        </p:txBody>
      </p:sp>
      <p:pic>
        <p:nvPicPr>
          <p:cNvPr id="2050" name="Picture 2">
            <a:extLst>
              <a:ext uri="{FF2B5EF4-FFF2-40B4-BE49-F238E27FC236}">
                <a16:creationId xmlns:a16="http://schemas.microsoft.com/office/drawing/2014/main" id="{A71B6958-B402-47C5-B5BF-1ADD2EEDD413}"/>
              </a:ext>
            </a:extLst>
          </p:cNvPr>
          <p:cNvPicPr>
            <a:picLocks noGrp="1" noChangeAspect="1" noChangeArrowheads="1" noCro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991103" y="0"/>
            <a:ext cx="720089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9DD68D-6E2A-4060-A705-A8322F25DBE7}"/>
              </a:ext>
            </a:extLst>
          </p:cNvPr>
          <p:cNvSpPr txBox="1"/>
          <p:nvPr/>
        </p:nvSpPr>
        <p:spPr>
          <a:xfrm>
            <a:off x="328246" y="5665569"/>
            <a:ext cx="6096000" cy="646331"/>
          </a:xfrm>
          <a:prstGeom prst="rect">
            <a:avLst/>
          </a:prstGeom>
          <a:noFill/>
        </p:spPr>
        <p:txBody>
          <a:bodyPr wrap="square">
            <a:spAutoFit/>
          </a:bodyPr>
          <a:lstStyle/>
          <a:p>
            <a:r>
              <a:rPr lang="en-US" b="1" i="0" dirty="0">
                <a:solidFill>
                  <a:srgbClr val="333333"/>
                </a:solidFill>
                <a:effectLst/>
                <a:latin typeface="Merriweather"/>
              </a:rPr>
              <a:t>Visualization by:</a:t>
            </a:r>
            <a:r>
              <a:rPr lang="en-US" b="0" i="0" dirty="0">
                <a:solidFill>
                  <a:srgbClr val="333333"/>
                </a:solidFill>
                <a:effectLst/>
                <a:latin typeface="Merriweather"/>
              </a:rPr>
              <a:t> Pew Research Center</a:t>
            </a:r>
            <a:br>
              <a:rPr lang="en-US" dirty="0"/>
            </a:br>
            <a:r>
              <a:rPr lang="en-US" b="1" i="0" dirty="0">
                <a:solidFill>
                  <a:srgbClr val="333333"/>
                </a:solidFill>
                <a:effectLst/>
                <a:latin typeface="Merriweather"/>
              </a:rPr>
              <a:t>Learn more:</a:t>
            </a:r>
            <a:r>
              <a:rPr lang="en-US" b="0" i="0" dirty="0">
                <a:solidFill>
                  <a:srgbClr val="333333"/>
                </a:solidFill>
                <a:effectLst/>
                <a:latin typeface="Merriweather"/>
              </a:rPr>
              <a:t> </a:t>
            </a:r>
            <a:r>
              <a:rPr lang="en-US" b="0" i="0" u="none" strike="noStrike" dirty="0">
                <a:solidFill>
                  <a:srgbClr val="FF6D02"/>
                </a:solidFill>
                <a:effectLst/>
                <a:latin typeface="Merriweather"/>
                <a:hlinkClick r:id="rId3"/>
              </a:rPr>
              <a:t>Next America</a:t>
            </a:r>
            <a:endParaRPr lang="en-US" dirty="0"/>
          </a:p>
        </p:txBody>
      </p:sp>
    </p:spTree>
    <p:extLst>
      <p:ext uri="{BB962C8B-B14F-4D97-AF65-F5344CB8AC3E}">
        <p14:creationId xmlns:p14="http://schemas.microsoft.com/office/powerpoint/2010/main" val="582860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1439</Words>
  <Application>Microsoft Office PowerPoint</Application>
  <PresentationFormat>Widescreen</PresentationFormat>
  <Paragraphs>52</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Atlas Grotesk Web</vt:lpstr>
      <vt:lpstr>Benton Sans</vt:lpstr>
      <vt:lpstr>Benton Sans Book</vt:lpstr>
      <vt:lpstr>Calibri</vt:lpstr>
      <vt:lpstr>Calibri Light</vt:lpstr>
      <vt:lpstr>Gartner sans</vt:lpstr>
      <vt:lpstr>inherit</vt:lpstr>
      <vt:lpstr>Merriweather</vt:lpstr>
      <vt:lpstr>Office Theme</vt:lpstr>
      <vt:lpstr>PowerPoint Presentation</vt:lpstr>
      <vt:lpstr>What is data visualization?</vt:lpstr>
      <vt:lpstr>THE LARGEST VOCABULARY  IN HIP HOP</vt:lpstr>
      <vt:lpstr>What is Tableau?</vt:lpstr>
      <vt:lpstr>Tableau is a Market Leader</vt:lpstr>
      <vt:lpstr>What do people love about Tableau?</vt:lpstr>
      <vt:lpstr>US Electricity Sources</vt:lpstr>
      <vt:lpstr>U.S. Workers at or Below Minimum Wage</vt:lpstr>
      <vt:lpstr>The Next US</vt:lpstr>
      <vt:lpstr>NCAA Profits KPI Dashboard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Teneika A</dc:creator>
  <cp:lastModifiedBy>Teneika A</cp:lastModifiedBy>
  <cp:revision>11</cp:revision>
  <dcterms:created xsi:type="dcterms:W3CDTF">2021-05-06T12:25:51Z</dcterms:created>
  <dcterms:modified xsi:type="dcterms:W3CDTF">2021-05-06T13:52:07Z</dcterms:modified>
</cp:coreProperties>
</file>